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719" r:id="rId1"/>
  </p:sldMasterIdLst>
  <p:notesMasterIdLst>
    <p:notesMasterId r:id="rId2"/>
  </p:notesMasterIdLst>
  <p:sldIdLst>
    <p:sldId id="256" r:id="rId3"/>
    <p:sldId id="257" r:id="rId4"/>
    <p:sldId id="259" r:id="rId5"/>
    <p:sldId id="299" r:id="rId6"/>
    <p:sldId id="300" r:id="rId7"/>
    <p:sldId id="301" r:id="rId8"/>
    <p:sldId id="302" r:id="rId9"/>
    <p:sldId id="303" r:id="rId10"/>
    <p:sldId id="261" r:id="rId11"/>
    <p:sldId id="291" r:id="rId12"/>
    <p:sldId id="270" r:id="rId13"/>
    <p:sldId id="292" r:id="rId14"/>
    <p:sldId id="293" r:id="rId15"/>
    <p:sldId id="282" r:id="rId16"/>
    <p:sldId id="294" r:id="rId17"/>
    <p:sldId id="283" r:id="rId18"/>
    <p:sldId id="295" r:id="rId19"/>
    <p:sldId id="284" r:id="rId20"/>
    <p:sldId id="296" r:id="rId21"/>
    <p:sldId id="285" r:id="rId22"/>
    <p:sldId id="297" r:id="rId23"/>
    <p:sldId id="286" r:id="rId24"/>
    <p:sldId id="287" r:id="rId25"/>
    <p:sldId id="288" r:id="rId26"/>
    <p:sldId id="298" r:id="rId27"/>
    <p:sldId id="280" r:id="rId28"/>
    <p:sldId id="281" r:id="rId29"/>
  </p:sldIdLst>
  <p:sldSz cx="9906000" cy="6858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6355324B-4136-4D31-911F-1FA9F939DBAB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w="sm" len="sm"/>
              <a:tailEnd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9081" autoAdjust="0"/>
    <p:restoredTop sz="90354" autoAdjust="0"/>
  </p:normalViewPr>
  <p:slideViewPr>
    <p:cSldViewPr snapToGrid="0" snapToObjects="1">
      <p:cViewPr>
        <p:scale>
          <a:sx n="70" d="100"/>
          <a:sy n="70" d="100"/>
        </p:scale>
        <p:origin x="822" y="78"/>
      </p:cViewPr>
      <p:guideLst>
        <p:guide orient="horz" pos="2159"/>
        <p:guide pos="31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Google Shape;5;n"/>
          <p:cNvSpPr>
            <a:spLocks noGrp="1" noRot="1" noChangeAspect="1" noTextEdit="1"/>
          </p:cNvSpPr>
          <p:nvPr>
            <p:ph type="sldImg" idx="3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맑은 고딕"/>
                <a:ea typeface="맑은 고딕"/>
                <a:cs typeface="맑은 고딕"/>
                <a:sym typeface="맑은 고딕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86" name="Google Shape;86;p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4" name="Google Shape;294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4" name="Google Shape;294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4" name="Google Shape;294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4" name="Google Shape;294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4" name="Google Shape;294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4" name="Google Shape;294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4" name="Google Shape;294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4" name="Google Shape;294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4" name="Google Shape;294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4" name="Google Shape;294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9" name="Google Shape;9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4" name="Google Shape;294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4" name="Google Shape;294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4" name="Google Shape;294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4" name="Google Shape;294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4" name="Google Shape;294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294" name="Google Shape;294;p1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47" name="Google Shape;44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맑은 고딕"/>
              <a:buNone/>
              <a:defRPr/>
            </a:pPr>
            <a:r>
              <a:rPr lang="en-US" sz="180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향후 개선 방향(예: 인터페이스 개선, 추가 기능 확장)</a:t>
            </a:r>
            <a:endParaRPr lang="en-US" sz="1800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48" name="Google Shape;448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72" name="Google Shape;472;p2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/>
              <a:t>RISC-V </a:t>
            </a:r>
            <a:r>
              <a:rPr lang="ko-KR" altLang="en-US"/>
              <a:t>설명</a:t>
            </a:r>
            <a:r>
              <a:rPr lang="en-US" altLang="ko-KR"/>
              <a:t>,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설계한 하버드 구조 설명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구현한 </a:t>
            </a:r>
            <a:r>
              <a:rPr lang="en-US" altLang="ko-KR"/>
              <a:t>rv32i IS </a:t>
            </a:r>
            <a:r>
              <a:rPr lang="ko-KR" altLang="en-US"/>
              <a:t>설명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개</a:t>
            </a:r>
            <a:r>
              <a:rPr lang="ko-KR" altLang="en-US" baseline="0"/>
              <a:t>발 환경 설명</a:t>
            </a:r>
            <a:endParaRPr lang="en-US" altLang="ko-KR"/>
          </a:p>
        </p:txBody>
      </p:sp>
      <p:sp>
        <p:nvSpPr>
          <p:cNvPr id="126" name="Google Shape;12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/>
              <a:t>RISC-V </a:t>
            </a:r>
            <a:r>
              <a:rPr lang="ko-KR" altLang="en-US"/>
              <a:t>설명</a:t>
            </a:r>
            <a:r>
              <a:rPr lang="en-US" altLang="ko-KR"/>
              <a:t>,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설계한 하버드 구조 설명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구현한 </a:t>
            </a:r>
            <a:r>
              <a:rPr lang="en-US" altLang="ko-KR"/>
              <a:t>rv32i IS </a:t>
            </a:r>
            <a:r>
              <a:rPr lang="ko-KR" altLang="en-US"/>
              <a:t>설명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개</a:t>
            </a:r>
            <a:r>
              <a:rPr lang="ko-KR" altLang="en-US" baseline="0"/>
              <a:t>발 환경 설명</a:t>
            </a:r>
            <a:endParaRPr lang="en-US" altLang="ko-KR"/>
          </a:p>
        </p:txBody>
      </p:sp>
      <p:sp>
        <p:nvSpPr>
          <p:cNvPr id="126" name="Google Shape;12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/>
              <a:t>RISC-V </a:t>
            </a:r>
            <a:r>
              <a:rPr lang="ko-KR" altLang="en-US"/>
              <a:t>설명</a:t>
            </a:r>
            <a:r>
              <a:rPr lang="en-US" altLang="ko-KR"/>
              <a:t>,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설계한 하버드 구조 설명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구현한 </a:t>
            </a:r>
            <a:r>
              <a:rPr lang="en-US" altLang="ko-KR"/>
              <a:t>rv32i IS </a:t>
            </a:r>
            <a:r>
              <a:rPr lang="ko-KR" altLang="en-US"/>
              <a:t>설명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개</a:t>
            </a:r>
            <a:r>
              <a:rPr lang="ko-KR" altLang="en-US" baseline="0"/>
              <a:t>발 환경 설명</a:t>
            </a:r>
            <a:endParaRPr lang="en-US" altLang="ko-KR"/>
          </a:p>
        </p:txBody>
      </p:sp>
      <p:sp>
        <p:nvSpPr>
          <p:cNvPr id="126" name="Google Shape;12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/>
              <a:t>RISC-V </a:t>
            </a:r>
            <a:r>
              <a:rPr lang="ko-KR" altLang="en-US"/>
              <a:t>설명</a:t>
            </a:r>
            <a:r>
              <a:rPr lang="en-US" altLang="ko-KR"/>
              <a:t>,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설계한 하버드 구조 설명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구현한 </a:t>
            </a:r>
            <a:r>
              <a:rPr lang="en-US" altLang="ko-KR"/>
              <a:t>rv32i IS </a:t>
            </a:r>
            <a:r>
              <a:rPr lang="ko-KR" altLang="en-US"/>
              <a:t>설명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개</a:t>
            </a:r>
            <a:r>
              <a:rPr lang="ko-KR" altLang="en-US" baseline="0"/>
              <a:t>발 환경 설명</a:t>
            </a:r>
            <a:endParaRPr lang="en-US" altLang="ko-KR"/>
          </a:p>
        </p:txBody>
      </p:sp>
      <p:sp>
        <p:nvSpPr>
          <p:cNvPr id="126" name="Google Shape;12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/>
              <a:t>RISC-V </a:t>
            </a:r>
            <a:r>
              <a:rPr lang="ko-KR" altLang="en-US"/>
              <a:t>설명</a:t>
            </a:r>
            <a:r>
              <a:rPr lang="en-US" altLang="ko-KR"/>
              <a:t>,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설계한 하버드 구조 설명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구현한 </a:t>
            </a:r>
            <a:r>
              <a:rPr lang="en-US" altLang="ko-KR"/>
              <a:t>rv32i IS </a:t>
            </a:r>
            <a:r>
              <a:rPr lang="ko-KR" altLang="en-US"/>
              <a:t>설명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개</a:t>
            </a:r>
            <a:r>
              <a:rPr lang="ko-KR" altLang="en-US" baseline="0"/>
              <a:t>발 환경 설명</a:t>
            </a:r>
            <a:endParaRPr lang="en-US" altLang="ko-KR"/>
          </a:p>
        </p:txBody>
      </p:sp>
      <p:sp>
        <p:nvSpPr>
          <p:cNvPr id="126" name="Google Shape;12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/>
              <a:t>RISC-V </a:t>
            </a:r>
            <a:r>
              <a:rPr lang="ko-KR" altLang="en-US"/>
              <a:t>설명</a:t>
            </a:r>
            <a:r>
              <a:rPr lang="en-US" altLang="ko-KR"/>
              <a:t>,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설계한 하버드 구조 설명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구현한 </a:t>
            </a:r>
            <a:r>
              <a:rPr lang="en-US" altLang="ko-KR"/>
              <a:t>rv32i IS </a:t>
            </a:r>
            <a:r>
              <a:rPr lang="ko-KR" altLang="en-US"/>
              <a:t>설명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/>
              <a:t>개</a:t>
            </a:r>
            <a:r>
              <a:rPr lang="ko-KR" altLang="en-US" baseline="0"/>
              <a:t>발 환경 설명</a:t>
            </a:r>
            <a:endParaRPr lang="en-US" altLang="ko-KR"/>
          </a:p>
        </p:txBody>
      </p:sp>
      <p:sp>
        <p:nvSpPr>
          <p:cNvPr id="126" name="Google Shape;12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48" name="Google Shape;148;p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" type="obj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81037" y="365125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81037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81037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996112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81037" y="365125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777382" y="-270792"/>
            <a:ext cx="4351338" cy="85439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81037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996112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5251122" y="2203022"/>
            <a:ext cx="5811838" cy="213598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917246" y="128893"/>
            <a:ext cx="5811838" cy="628411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81037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996112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81037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996112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675878" y="1709738"/>
            <a:ext cx="8543925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675878" y="4589463"/>
            <a:ext cx="8543925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81037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996112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81037" y="365125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81037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5014912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81037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996112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82327" y="365125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82327" y="1681163"/>
            <a:ext cx="4190702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82327" y="2505075"/>
            <a:ext cx="4190702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5014912" y="1681163"/>
            <a:ext cx="4211340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5014912" y="2505075"/>
            <a:ext cx="4211340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81037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996112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81037" y="365125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81037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996112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81037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996112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82327" y="457200"/>
            <a:ext cx="3194942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211340" y="987425"/>
            <a:ext cx="5014912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82327" y="2057400"/>
            <a:ext cx="3194942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81037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996112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82327" y="457200"/>
            <a:ext cx="3194942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4211340" y="987425"/>
            <a:ext cx="5014912" cy="48736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682327" y="2057400"/>
            <a:ext cx="3194942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81037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996112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1037" y="365125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1037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81037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996112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ransition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Relationship Id="rId4" Type="http://schemas.openxmlformats.org/officeDocument/2006/relationships/image" Target="../media/image2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Relationship Id="rId3" Type="http://schemas.openxmlformats.org/officeDocument/2006/relationships/image" Target="../media/image23.png"  /><Relationship Id="rId4" Type="http://schemas.microsoft.com/office/2007/relationships/hdphoto" Target="../embeddings/oleObject1.wdp"  /><Relationship Id="rId5" Type="http://schemas.openxmlformats.org/officeDocument/2006/relationships/image" Target="../media/image2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25.png"  /><Relationship Id="rId4" Type="http://schemas.openxmlformats.org/officeDocument/2006/relationships/image" Target="../media/image2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Relationship Id="rId3" Type="http://schemas.openxmlformats.org/officeDocument/2006/relationships/image" Target="../media/image36.png"  /><Relationship Id="rId4" Type="http://schemas.openxmlformats.org/officeDocument/2006/relationships/image" Target="../media/image3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9.xml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0.xml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1.xml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Relationship Id="rId5" Type="http://schemas.openxmlformats.org/officeDocument/2006/relationships/image" Target="../media/image52.png"  /><Relationship Id="rId6" Type="http://schemas.openxmlformats.org/officeDocument/2006/relationships/image" Target="../media/image5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2.xml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3.xml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4.xml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Relationship Id="rId6" Type="http://schemas.openxmlformats.org/officeDocument/2006/relationships/image" Target="../media/image6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3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.jpe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.png"  /><Relationship Id="rId4" Type="http://schemas.openxmlformats.org/officeDocument/2006/relationships/image" Target="../media/image14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Relationship Id="rId5" Type="http://schemas.openxmlformats.org/officeDocument/2006/relationships/image" Target="../media/image1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8.jpeg"  /><Relationship Id="rId4" Type="http://schemas.openxmlformats.org/officeDocument/2006/relationships/image" Target="../media/image1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/>
        </p:nvSpPr>
        <p:spPr>
          <a:xfrm>
            <a:off x="611523" y="2654482"/>
            <a:ext cx="8351460" cy="155364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4800" b="0" i="0" u="none" strike="noStrike" cap="none">
                <a:solidFill>
                  <a:schemeClr val="dk1"/>
                </a:solidFill>
                <a:latin typeface="나눔고딕 ExtraBold"/>
                <a:ea typeface="나눔고딕 ExtraBold"/>
              </a:rPr>
              <a:t>CPU Design and Verification</a:t>
            </a:r>
            <a:endParaRPr lang="en-US" altLang="ko-KR" sz="4800" b="0" i="0" u="none" strike="noStrike" cap="none">
              <a:solidFill>
                <a:schemeClr val="dk1"/>
              </a:solidFill>
              <a:latin typeface="나눔고딕 ExtraBold"/>
              <a:ea typeface="나눔고딕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4800">
                <a:solidFill>
                  <a:srgbClr val="232f3f"/>
                </a:solidFill>
                <a:latin typeface="나눔고딕 ExtraBold"/>
                <a:ea typeface="나눔고딕 ExtraBold"/>
              </a:rPr>
              <a:t>: </a:t>
            </a:r>
            <a:r>
              <a:rPr lang="en-US" sz="4400">
                <a:solidFill>
                  <a:srgbClr val="006b99"/>
                </a:solidFill>
                <a:latin typeface="나눔고딕 ExtraBold"/>
                <a:ea typeface="나눔고딕 ExtraBold"/>
              </a:rPr>
              <a:t> </a:t>
            </a:r>
            <a:r>
              <a:rPr lang="en-US" altLang="ko-KR" sz="4400">
                <a:solidFill>
                  <a:srgbClr val="006b99"/>
                </a:solidFill>
                <a:latin typeface="나눔고딕 ExtraBold"/>
                <a:ea typeface="나눔고딕 ExtraBold"/>
              </a:rPr>
              <a:t>RISC-V CPU Design</a:t>
            </a:r>
            <a:endParaRPr lang="en-US" altLang="ko-KR" sz="4400">
              <a:solidFill>
                <a:srgbClr val="006b99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611523" y="4963882"/>
            <a:ext cx="2738250" cy="54599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000">
                <a:solidFill>
                  <a:schemeClr val="dk1"/>
                </a:solidFill>
                <a:latin typeface="나눔고딕 ExtraBold"/>
                <a:ea typeface="나눔고딕 ExtraBold"/>
              </a:rPr>
              <a:t>발표자: </a:t>
            </a:r>
            <a:r>
              <a:rPr lang="ko-KR" altLang="en-US" sz="3000">
                <a:solidFill>
                  <a:schemeClr val="dk1"/>
                </a:solidFill>
                <a:latin typeface="나눔고딕 ExtraBold"/>
                <a:ea typeface="나눔고딕 ExtraBold"/>
              </a:rPr>
              <a:t>김지환</a:t>
            </a:r>
            <a:endParaRPr lang="ko-KR" altLang="en-US" sz="3000">
              <a:solidFill>
                <a:schemeClr val="dk1"/>
              </a:solidFill>
              <a:latin typeface="나눔고딕 ExtraBold"/>
              <a:ea typeface="나눔고딕 ExtraBold"/>
            </a:endParaRPr>
          </a:p>
        </p:txBody>
      </p:sp>
      <p:pic>
        <p:nvPicPr>
          <p:cNvPr id="92" name="Google Shape;92;p13"/>
          <p:cNvPicPr/>
          <p:nvPr/>
        </p:nvPicPr>
        <p:blipFill rotWithShape="1">
          <a:blip r:embed="rId3">
            <a:alphaModFix/>
          </a:blip>
          <a:srcRect l="11830" t="15740" r="10610" b="17390"/>
          <a:stretch>
            <a:fillRect/>
          </a:stretch>
        </p:blipFill>
        <p:spPr>
          <a:xfrm>
            <a:off x="2679795" y="1981045"/>
            <a:ext cx="938214" cy="55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/>
          <p:nvPr/>
        </p:nvPicPr>
        <p:blipFill rotWithShape="1">
          <a:blip r:embed="rId4">
            <a:alphaModFix/>
          </a:blip>
          <a:srcRect l="2470" t="15700" r="2420" b="15450"/>
          <a:stretch>
            <a:fillRect/>
          </a:stretch>
        </p:blipFill>
        <p:spPr>
          <a:xfrm>
            <a:off x="573969" y="1981045"/>
            <a:ext cx="2028092" cy="48650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/>
          <p:nvPr/>
        </p:nvSpPr>
        <p:spPr>
          <a:xfrm>
            <a:off x="157603" y="1751041"/>
            <a:ext cx="239515" cy="4170867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400">
              <a:solidFill>
                <a:srgbClr val="f7f7f7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/>
        </p:nvSpPr>
        <p:spPr>
          <a:xfrm>
            <a:off x="182536" y="972028"/>
            <a:ext cx="2445325" cy="5231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800" dirty="0" err="1" smtClean="0">
                <a:solidFill>
                  <a:srgbClr val="006B99"/>
                </a:solidFill>
                <a:latin typeface="Arial"/>
                <a:ea typeface="Arial"/>
                <a:cs typeface="Arial"/>
                <a:sym typeface="Arial"/>
              </a:rPr>
              <a:t>Initial_Setting</a:t>
            </a:r>
            <a:endParaRPr lang="en-US" altLang="ko-KR" sz="2800" dirty="0">
              <a:solidFill>
                <a:srgbClr val="006B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156;p18"/>
          <p:cNvSpPr txBox="1"/>
          <p:nvPr/>
        </p:nvSpPr>
        <p:spPr>
          <a:xfrm>
            <a:off x="-484710" y="-1212672"/>
            <a:ext cx="4374574" cy="5739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153;p18"/>
          <p:cNvGrpSpPr/>
          <p:nvPr/>
        </p:nvGrpSpPr>
        <p:grpSpPr>
          <a:xfrm>
            <a:off x="0" y="0"/>
            <a:ext cx="9906000" cy="864850"/>
            <a:chOff x="0" y="0"/>
            <a:chExt cx="12192001" cy="1176950"/>
          </a:xfrm>
        </p:grpSpPr>
        <p:sp>
          <p:nvSpPr>
            <p:cNvPr id="316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17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318" name="Google Shape;156;p18"/>
          <p:cNvSpPr txBox="1"/>
          <p:nvPr/>
        </p:nvSpPr>
        <p:spPr>
          <a:xfrm>
            <a:off x="0" y="145458"/>
            <a:ext cx="4728361" cy="5765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 Waveform by type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" t="18977" r="6452" b="18769"/>
          <a:stretch/>
        </p:blipFill>
        <p:spPr>
          <a:xfrm>
            <a:off x="176657" y="1602386"/>
            <a:ext cx="6057900" cy="21717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" t="13479" r="5642" b="12241"/>
          <a:stretch/>
        </p:blipFill>
        <p:spPr>
          <a:xfrm>
            <a:off x="4368799" y="3881265"/>
            <a:ext cx="4622801" cy="2717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80199" y="2365070"/>
            <a:ext cx="1143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Ram</a:t>
            </a:r>
            <a:endParaRPr lang="ko-KR" altLang="en-US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05607" y="4905029"/>
            <a:ext cx="704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RF</a:t>
            </a:r>
            <a:endParaRPr lang="ko-KR" altLang="en-US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960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6" b="99392" l="534" r="96598">
                        <a14:foregroundMark x1="5737" y1="16515" x2="85590" y2="8105"/>
                        <a14:foregroundMark x1="19146" y1="5066" x2="92929" y2="71631"/>
                        <a14:foregroundMark x1="96598" y1="5066" x2="86124" y2="91388"/>
                        <a14:foregroundMark x1="93662" y1="85613" x2="80987" y2="99493"/>
                        <a14:foregroundMark x1="77318" y1="97872" x2="9940" y2="89463"/>
                        <a14:foregroundMark x1="19146" y1="93921" x2="534" y2="25431"/>
                        <a14:foregroundMark x1="11074" y1="86120" x2="25951" y2="651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2536" y="1694089"/>
            <a:ext cx="6332564" cy="4169606"/>
          </a:xfrm>
          <a:prstGeom prst="rect">
            <a:avLst/>
          </a:prstGeom>
        </p:spPr>
      </p:pic>
      <p:sp>
        <p:nvSpPr>
          <p:cNvPr id="297" name="Google Shape;297;p27"/>
          <p:cNvSpPr txBox="1"/>
          <p:nvPr/>
        </p:nvSpPr>
        <p:spPr>
          <a:xfrm>
            <a:off x="182536" y="972028"/>
            <a:ext cx="2445325" cy="5119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800">
                <a:solidFill>
                  <a:srgbClr val="006B99"/>
                </a:solidFill>
                <a:latin typeface="Arial"/>
                <a:ea typeface="Arial"/>
                <a:cs typeface="Arial"/>
                <a:sym typeface="Arial"/>
              </a:rPr>
              <a:t>R-Type</a:t>
            </a:r>
          </a:p>
        </p:txBody>
      </p:sp>
      <p:sp>
        <p:nvSpPr>
          <p:cNvPr id="313" name="Google Shape;156;p18"/>
          <p:cNvSpPr txBox="1"/>
          <p:nvPr/>
        </p:nvSpPr>
        <p:spPr>
          <a:xfrm>
            <a:off x="-484710" y="-1212672"/>
            <a:ext cx="4374574" cy="5739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153;p18"/>
          <p:cNvGrpSpPr/>
          <p:nvPr/>
        </p:nvGrpSpPr>
        <p:grpSpPr>
          <a:xfrm>
            <a:off x="0" y="0"/>
            <a:ext cx="9906000" cy="864850"/>
            <a:chOff x="0" y="0"/>
            <a:chExt cx="12192001" cy="1176950"/>
          </a:xfrm>
        </p:grpSpPr>
        <p:sp>
          <p:nvSpPr>
            <p:cNvPr id="316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17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318" name="Google Shape;156;p18"/>
          <p:cNvSpPr txBox="1"/>
          <p:nvPr/>
        </p:nvSpPr>
        <p:spPr>
          <a:xfrm>
            <a:off x="0" y="145458"/>
            <a:ext cx="4728361" cy="5765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 Waveform by type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553" y="2023887"/>
            <a:ext cx="3009077" cy="15702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61513" y="3923171"/>
            <a:ext cx="2693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Rom_data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RegFile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RAddr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61513" y="4254090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RegFile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Rdata1, 2 -&gt; ALU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1513" y="4598428"/>
            <a:ext cx="2007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ALU -&gt;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5x1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wdMux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61513" y="4942766"/>
            <a:ext cx="287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5x1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wdMux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RegFile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WData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/>
        </p:nvSpPr>
        <p:spPr>
          <a:xfrm>
            <a:off x="182536" y="972028"/>
            <a:ext cx="2445325" cy="5119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800">
                <a:solidFill>
                  <a:srgbClr val="006B99"/>
                </a:solidFill>
                <a:latin typeface="Arial"/>
                <a:ea typeface="Arial"/>
                <a:cs typeface="Arial"/>
                <a:sym typeface="Arial"/>
              </a:rPr>
              <a:t>R-Type</a:t>
            </a:r>
          </a:p>
        </p:txBody>
      </p:sp>
      <p:sp>
        <p:nvSpPr>
          <p:cNvPr id="313" name="Google Shape;156;p18"/>
          <p:cNvSpPr txBox="1"/>
          <p:nvPr/>
        </p:nvSpPr>
        <p:spPr>
          <a:xfrm>
            <a:off x="-484710" y="-1212672"/>
            <a:ext cx="4374574" cy="5739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153;p18"/>
          <p:cNvGrpSpPr/>
          <p:nvPr/>
        </p:nvGrpSpPr>
        <p:grpSpPr>
          <a:xfrm>
            <a:off x="0" y="0"/>
            <a:ext cx="9906000" cy="864850"/>
            <a:chOff x="0" y="0"/>
            <a:chExt cx="12192001" cy="1176950"/>
          </a:xfrm>
        </p:grpSpPr>
        <p:sp>
          <p:nvSpPr>
            <p:cNvPr id="316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17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318" name="Google Shape;156;p18"/>
          <p:cNvSpPr txBox="1"/>
          <p:nvPr/>
        </p:nvSpPr>
        <p:spPr>
          <a:xfrm>
            <a:off x="0" y="145458"/>
            <a:ext cx="4728361" cy="5765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 Waveform by type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321" y="1010308"/>
            <a:ext cx="6840000" cy="31738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321" y="4164410"/>
            <a:ext cx="6840000" cy="6498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121" y="4329596"/>
            <a:ext cx="7401958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1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/>
        </p:nvSpPr>
        <p:spPr>
          <a:xfrm>
            <a:off x="182536" y="972028"/>
            <a:ext cx="2445325" cy="5119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800">
                <a:solidFill>
                  <a:srgbClr val="006B99"/>
                </a:solidFill>
                <a:latin typeface="Arial"/>
                <a:ea typeface="Arial"/>
                <a:cs typeface="Arial"/>
                <a:sym typeface="Arial"/>
              </a:rPr>
              <a:t>R-Type</a:t>
            </a:r>
          </a:p>
        </p:txBody>
      </p:sp>
      <p:sp>
        <p:nvSpPr>
          <p:cNvPr id="313" name="Google Shape;156;p18"/>
          <p:cNvSpPr txBox="1"/>
          <p:nvPr/>
        </p:nvSpPr>
        <p:spPr>
          <a:xfrm>
            <a:off x="-484710" y="-1212672"/>
            <a:ext cx="4374574" cy="5739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153;p18"/>
          <p:cNvGrpSpPr/>
          <p:nvPr/>
        </p:nvGrpSpPr>
        <p:grpSpPr>
          <a:xfrm>
            <a:off x="0" y="0"/>
            <a:ext cx="9906000" cy="864850"/>
            <a:chOff x="0" y="0"/>
            <a:chExt cx="12192001" cy="1176950"/>
          </a:xfrm>
        </p:grpSpPr>
        <p:sp>
          <p:nvSpPr>
            <p:cNvPr id="316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17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318" name="Google Shape;156;p18"/>
          <p:cNvSpPr txBox="1"/>
          <p:nvPr/>
        </p:nvSpPr>
        <p:spPr>
          <a:xfrm>
            <a:off x="0" y="145458"/>
            <a:ext cx="4728361" cy="5765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 Waveform by type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-1" y="1503589"/>
            <a:ext cx="9906001" cy="1531711"/>
            <a:chOff x="-1" y="1503589"/>
            <a:chExt cx="9906001" cy="2332376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t="51001" b="36134"/>
            <a:stretch/>
          </p:blipFill>
          <p:spPr>
            <a:xfrm>
              <a:off x="1" y="1503589"/>
              <a:ext cx="9905999" cy="8636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/>
            <a:srcRect t="78120"/>
            <a:stretch/>
          </p:blipFill>
          <p:spPr>
            <a:xfrm>
              <a:off x="-1" y="2367189"/>
              <a:ext cx="9905999" cy="1468776"/>
            </a:xfrm>
            <a:prstGeom prst="rect">
              <a:avLst/>
            </a:prstGeom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t="2764" r="6344" b="73192"/>
          <a:stretch/>
        </p:blipFill>
        <p:spPr>
          <a:xfrm>
            <a:off x="182536" y="3125609"/>
            <a:ext cx="3924299" cy="35271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8" t="5786" r="39917" b="93089"/>
          <a:stretch/>
        </p:blipFill>
        <p:spPr>
          <a:xfrm>
            <a:off x="4254498" y="3222635"/>
            <a:ext cx="5400000" cy="38360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9" t="7807" r="40192" b="91154"/>
          <a:stretch/>
        </p:blipFill>
        <p:spPr>
          <a:xfrm>
            <a:off x="4254498" y="3606242"/>
            <a:ext cx="5400000" cy="36201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3" t="9737" r="38633" b="89038"/>
          <a:stretch/>
        </p:blipFill>
        <p:spPr>
          <a:xfrm>
            <a:off x="4254498" y="3940327"/>
            <a:ext cx="5400000" cy="4115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7" t="11808" r="39373" b="87153"/>
          <a:stretch/>
        </p:blipFill>
        <p:spPr>
          <a:xfrm>
            <a:off x="4254499" y="4343398"/>
            <a:ext cx="5400000" cy="36000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5" t="13630" r="38528" b="85245"/>
          <a:stretch/>
        </p:blipFill>
        <p:spPr>
          <a:xfrm>
            <a:off x="4254498" y="4685945"/>
            <a:ext cx="5400000" cy="37945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6" t="16574" r="36958" b="82394"/>
          <a:stretch/>
        </p:blipFill>
        <p:spPr>
          <a:xfrm>
            <a:off x="4254496" y="5065404"/>
            <a:ext cx="5400000" cy="33979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4" t="18511" r="26291" b="80469"/>
          <a:stretch/>
        </p:blipFill>
        <p:spPr>
          <a:xfrm>
            <a:off x="4254497" y="5359109"/>
            <a:ext cx="5400000" cy="27727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t="21336" r="40779" b="77452"/>
          <a:stretch/>
        </p:blipFill>
        <p:spPr>
          <a:xfrm>
            <a:off x="4254499" y="5579498"/>
            <a:ext cx="5400000" cy="432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8" t="23342" r="41420" b="75619"/>
          <a:stretch/>
        </p:blipFill>
        <p:spPr>
          <a:xfrm>
            <a:off x="4254499" y="5938497"/>
            <a:ext cx="5400000" cy="37241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6" t="25350" r="40779" b="73611"/>
          <a:stretch/>
        </p:blipFill>
        <p:spPr>
          <a:xfrm>
            <a:off x="4254496" y="6284572"/>
            <a:ext cx="5400000" cy="36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8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7" y="1928475"/>
            <a:ext cx="6332564" cy="3929347"/>
          </a:xfrm>
          <a:prstGeom prst="rect">
            <a:avLst/>
          </a:prstGeom>
        </p:spPr>
      </p:pic>
      <p:sp>
        <p:nvSpPr>
          <p:cNvPr id="297" name="Google Shape;297;p27"/>
          <p:cNvSpPr txBox="1"/>
          <p:nvPr/>
        </p:nvSpPr>
        <p:spPr>
          <a:xfrm>
            <a:off x="182536" y="972028"/>
            <a:ext cx="2445325" cy="5119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800">
                <a:solidFill>
                  <a:srgbClr val="006B99"/>
                </a:solidFill>
                <a:latin typeface="Arial"/>
                <a:ea typeface="Arial"/>
                <a:cs typeface="Arial"/>
                <a:sym typeface="Arial"/>
              </a:rPr>
              <a:t>L-Type</a:t>
            </a:r>
          </a:p>
        </p:txBody>
      </p:sp>
      <p:sp>
        <p:nvSpPr>
          <p:cNvPr id="313" name="Google Shape;156;p18"/>
          <p:cNvSpPr txBox="1"/>
          <p:nvPr/>
        </p:nvSpPr>
        <p:spPr>
          <a:xfrm>
            <a:off x="-484710" y="-1212672"/>
            <a:ext cx="4374574" cy="5739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153;p18"/>
          <p:cNvGrpSpPr/>
          <p:nvPr/>
        </p:nvGrpSpPr>
        <p:grpSpPr>
          <a:xfrm>
            <a:off x="0" y="0"/>
            <a:ext cx="9906000" cy="864850"/>
            <a:chOff x="0" y="0"/>
            <a:chExt cx="12192001" cy="1176950"/>
          </a:xfrm>
        </p:grpSpPr>
        <p:sp>
          <p:nvSpPr>
            <p:cNvPr id="316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17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318" name="Google Shape;156;p18"/>
          <p:cNvSpPr txBox="1"/>
          <p:nvPr/>
        </p:nvSpPr>
        <p:spPr>
          <a:xfrm>
            <a:off x="0" y="145458"/>
            <a:ext cx="4728361" cy="5765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 Waveform by type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518" r="1" b="12807"/>
          <a:stretch/>
        </p:blipFill>
        <p:spPr>
          <a:xfrm>
            <a:off x="6596062" y="2338271"/>
            <a:ext cx="3147882" cy="9542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71013" y="3586621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Rom_data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RegFile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RA1, WA</a:t>
            </a: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Rom_data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imm_Extend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71013" y="4121634"/>
            <a:ext cx="2611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RegFile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Rdata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imm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ALU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1013" y="4465972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ALU 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ram_Addr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71013" y="4810310"/>
            <a:ext cx="2797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ram_Rdata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Lcode_analysis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71013" y="5160985"/>
            <a:ext cx="2988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Lcode_analysis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5x1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wdMux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71013" y="5503573"/>
            <a:ext cx="2988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5x1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wdMux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RegFile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WData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/>
        </p:nvSpPr>
        <p:spPr>
          <a:xfrm>
            <a:off x="182536" y="972028"/>
            <a:ext cx="2445325" cy="5119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800">
                <a:solidFill>
                  <a:srgbClr val="006B99"/>
                </a:solidFill>
                <a:latin typeface="Arial"/>
                <a:ea typeface="Arial"/>
                <a:cs typeface="Arial"/>
                <a:sym typeface="Arial"/>
              </a:rPr>
              <a:t>L-Type</a:t>
            </a:r>
          </a:p>
        </p:txBody>
      </p:sp>
      <p:sp>
        <p:nvSpPr>
          <p:cNvPr id="313" name="Google Shape;156;p18"/>
          <p:cNvSpPr txBox="1"/>
          <p:nvPr/>
        </p:nvSpPr>
        <p:spPr>
          <a:xfrm>
            <a:off x="-484710" y="-1212672"/>
            <a:ext cx="4374574" cy="5739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153;p18"/>
          <p:cNvGrpSpPr/>
          <p:nvPr/>
        </p:nvGrpSpPr>
        <p:grpSpPr>
          <a:xfrm>
            <a:off x="0" y="0"/>
            <a:ext cx="9906000" cy="864850"/>
            <a:chOff x="0" y="0"/>
            <a:chExt cx="12192001" cy="1176950"/>
          </a:xfrm>
        </p:grpSpPr>
        <p:sp>
          <p:nvSpPr>
            <p:cNvPr id="316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17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318" name="Google Shape;156;p18"/>
          <p:cNvSpPr txBox="1"/>
          <p:nvPr/>
        </p:nvSpPr>
        <p:spPr>
          <a:xfrm>
            <a:off x="0" y="145458"/>
            <a:ext cx="4728361" cy="5765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 Waveform by type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-21439" y="1754168"/>
            <a:ext cx="9927438" cy="404832"/>
            <a:chOff x="-21439" y="1754168"/>
            <a:chExt cx="8252581" cy="27626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1439" y="1754168"/>
              <a:ext cx="7020905" cy="276264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9466" y="1754168"/>
              <a:ext cx="1231676" cy="276264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4524" y="1363530"/>
            <a:ext cx="6719373" cy="37628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9" t="14226" r="6665" b="13476"/>
          <a:stretch/>
        </p:blipFill>
        <p:spPr>
          <a:xfrm>
            <a:off x="1642101" y="2568893"/>
            <a:ext cx="6621796" cy="37755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6481" y="879369"/>
            <a:ext cx="2935748" cy="38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4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/>
        </p:nvSpPr>
        <p:spPr>
          <a:xfrm>
            <a:off x="182536" y="972028"/>
            <a:ext cx="2445325" cy="5119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800">
                <a:solidFill>
                  <a:srgbClr val="006B99"/>
                </a:solidFill>
                <a:latin typeface="Arial"/>
                <a:ea typeface="Arial"/>
                <a:cs typeface="Arial"/>
                <a:sym typeface="Arial"/>
              </a:rPr>
              <a:t>I-Type</a:t>
            </a:r>
          </a:p>
        </p:txBody>
      </p:sp>
      <p:sp>
        <p:nvSpPr>
          <p:cNvPr id="313" name="Google Shape;156;p18"/>
          <p:cNvSpPr txBox="1"/>
          <p:nvPr/>
        </p:nvSpPr>
        <p:spPr>
          <a:xfrm>
            <a:off x="-484710" y="-1212672"/>
            <a:ext cx="4374574" cy="5739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153;p18"/>
          <p:cNvGrpSpPr/>
          <p:nvPr/>
        </p:nvGrpSpPr>
        <p:grpSpPr>
          <a:xfrm>
            <a:off x="0" y="0"/>
            <a:ext cx="9906000" cy="864850"/>
            <a:chOff x="0" y="0"/>
            <a:chExt cx="12192001" cy="1176950"/>
          </a:xfrm>
        </p:grpSpPr>
        <p:sp>
          <p:nvSpPr>
            <p:cNvPr id="316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17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318" name="Google Shape;156;p18"/>
          <p:cNvSpPr txBox="1"/>
          <p:nvPr/>
        </p:nvSpPr>
        <p:spPr>
          <a:xfrm>
            <a:off x="0" y="145458"/>
            <a:ext cx="4728361" cy="5765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 Waveform by type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3" y="1990725"/>
            <a:ext cx="6598697" cy="39329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61513" y="4254090"/>
            <a:ext cx="2720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RegFile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Rdata1,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imm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ALU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61513" y="4598428"/>
            <a:ext cx="2007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ALU -&gt; 5x1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wd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Mux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61513" y="4942766"/>
            <a:ext cx="287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5x1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wdMux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RegFile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WData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674" y="2315314"/>
            <a:ext cx="2901047" cy="11224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61513" y="3743825"/>
            <a:ext cx="2937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Rom_data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RegFile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RA1, WA</a:t>
            </a: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Rom_data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imm_Extend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/>
        </p:nvSpPr>
        <p:spPr>
          <a:xfrm>
            <a:off x="182536" y="972028"/>
            <a:ext cx="2445325" cy="5119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800">
                <a:solidFill>
                  <a:srgbClr val="006b99"/>
                </a:solidFill>
                <a:latin typeface="Arial"/>
                <a:ea typeface="Arial"/>
                <a:cs typeface="Arial"/>
                <a:sym typeface="Arial"/>
              </a:rPr>
              <a:t>I-Type</a:t>
            </a:r>
            <a:endParaRPr lang="en-US" altLang="ko-KR" sz="2800">
              <a:solidFill>
                <a:srgbClr val="006b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156;p18"/>
          <p:cNvSpPr txBox="1"/>
          <p:nvPr/>
        </p:nvSpPr>
        <p:spPr>
          <a:xfrm>
            <a:off x="-484710" y="-1212672"/>
            <a:ext cx="4374574" cy="5739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153;p18"/>
          <p:cNvGrpSpPr/>
          <p:nvPr/>
        </p:nvGrpSpPr>
        <p:grpSpPr>
          <a:xfrm rot="0">
            <a:off x="0" y="0"/>
            <a:ext cx="9906000" cy="864850"/>
            <a:chOff x="0" y="0"/>
            <a:chExt cx="12192001" cy="1176950"/>
          </a:xfrm>
        </p:grpSpPr>
        <p:sp>
          <p:nvSpPr>
            <p:cNvPr id="316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17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318" name="Google Shape;156;p18"/>
          <p:cNvSpPr txBox="1"/>
          <p:nvPr/>
        </p:nvSpPr>
        <p:spPr>
          <a:xfrm>
            <a:off x="0" y="145458"/>
            <a:ext cx="4728361" cy="5765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 Waveform by type</a:t>
            </a: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814494"/>
            <a:ext cx="9906001" cy="3572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2167365"/>
            <a:ext cx="7226300" cy="25355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956481" y="879369"/>
            <a:ext cx="2935748" cy="380854"/>
          </a:xfrm>
          <a:prstGeom prst="rect">
            <a:avLst/>
          </a:prstGeom>
        </p:spPr>
      </p:pic>
      <p:grpSp>
        <p:nvGrpSpPr>
          <p:cNvPr id="320" name=""/>
          <p:cNvGrpSpPr/>
          <p:nvPr/>
        </p:nvGrpSpPr>
        <p:grpSpPr>
          <a:xfrm rot="0">
            <a:off x="2965448" y="2636818"/>
            <a:ext cx="3975101" cy="3987062"/>
            <a:chOff x="2965448" y="2636819"/>
            <a:chExt cx="3975101" cy="39870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/>
            <a:srcRect l="7710" t="38070" r="12090" b="46210"/>
            <a:stretch>
              <a:fillRect/>
            </a:stretch>
          </p:blipFill>
          <p:spPr>
            <a:xfrm>
              <a:off x="2965448" y="2636819"/>
              <a:ext cx="3975101" cy="2532081"/>
            </a:xfrm>
            <a:prstGeom prst="rect">
              <a:avLst/>
            </a:prstGeom>
          </p:spPr>
        </p:pic>
        <p:pic>
          <p:nvPicPr>
            <p:cNvPr id="319" name=""/>
            <p:cNvPicPr>
              <a:picLocks noChangeAspect="1"/>
            </p:cNvPicPr>
            <p:nvPr/>
          </p:nvPicPr>
          <p:blipFill rotWithShape="1">
            <a:blip r:embed="rId7"/>
            <a:srcRect l="8650" t="25770" r="17790" b="24780"/>
            <a:stretch>
              <a:fillRect/>
            </a:stretch>
          </p:blipFill>
          <p:spPr>
            <a:xfrm>
              <a:off x="2965448" y="5168900"/>
              <a:ext cx="3975101" cy="145498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37" y="1729236"/>
            <a:ext cx="6439644" cy="3954168"/>
          </a:xfrm>
          <a:prstGeom prst="rect">
            <a:avLst/>
          </a:prstGeom>
        </p:spPr>
      </p:pic>
      <p:sp>
        <p:nvSpPr>
          <p:cNvPr id="297" name="Google Shape;297;p27"/>
          <p:cNvSpPr txBox="1"/>
          <p:nvPr/>
        </p:nvSpPr>
        <p:spPr>
          <a:xfrm>
            <a:off x="182536" y="972028"/>
            <a:ext cx="2445325" cy="5119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800">
                <a:solidFill>
                  <a:srgbClr val="006B99"/>
                </a:solidFill>
                <a:latin typeface="Arial"/>
                <a:ea typeface="Arial"/>
                <a:cs typeface="Arial"/>
                <a:sym typeface="Arial"/>
              </a:rPr>
              <a:t>S-Type</a:t>
            </a:r>
          </a:p>
        </p:txBody>
      </p:sp>
      <p:sp>
        <p:nvSpPr>
          <p:cNvPr id="313" name="Google Shape;156;p18"/>
          <p:cNvSpPr txBox="1"/>
          <p:nvPr/>
        </p:nvSpPr>
        <p:spPr>
          <a:xfrm>
            <a:off x="-484710" y="-1212672"/>
            <a:ext cx="4374574" cy="5739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153;p18"/>
          <p:cNvGrpSpPr/>
          <p:nvPr/>
        </p:nvGrpSpPr>
        <p:grpSpPr>
          <a:xfrm>
            <a:off x="0" y="0"/>
            <a:ext cx="9906000" cy="864850"/>
            <a:chOff x="0" y="0"/>
            <a:chExt cx="12192001" cy="1176950"/>
          </a:xfrm>
        </p:grpSpPr>
        <p:sp>
          <p:nvSpPr>
            <p:cNvPr id="316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17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318" name="Google Shape;156;p18"/>
          <p:cNvSpPr txBox="1"/>
          <p:nvPr/>
        </p:nvSpPr>
        <p:spPr>
          <a:xfrm>
            <a:off x="0" y="145458"/>
            <a:ext cx="4728361" cy="5765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 Waveform by type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71013" y="3001613"/>
            <a:ext cx="2731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Rom_data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RegFile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RA1, 2</a:t>
            </a: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Rom_data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imm_Extend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71013" y="3569999"/>
            <a:ext cx="24801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RegFile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RD1,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imm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ALU</a:t>
            </a: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RD2 -&gt;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Scode_analysis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71013" y="4124376"/>
            <a:ext cx="2682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ALU 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ram_Addr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Scode_analysis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ram_data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913" y="2173527"/>
            <a:ext cx="2969308" cy="642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/>
        </p:nvSpPr>
        <p:spPr>
          <a:xfrm>
            <a:off x="182536" y="972028"/>
            <a:ext cx="2445325" cy="5119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800">
                <a:solidFill>
                  <a:srgbClr val="006B99"/>
                </a:solidFill>
                <a:latin typeface="Arial"/>
                <a:ea typeface="Arial"/>
                <a:cs typeface="Arial"/>
                <a:sym typeface="Arial"/>
              </a:rPr>
              <a:t>S-Type</a:t>
            </a:r>
          </a:p>
        </p:txBody>
      </p:sp>
      <p:sp>
        <p:nvSpPr>
          <p:cNvPr id="313" name="Google Shape;156;p18"/>
          <p:cNvSpPr txBox="1"/>
          <p:nvPr/>
        </p:nvSpPr>
        <p:spPr>
          <a:xfrm>
            <a:off x="-484710" y="-1212672"/>
            <a:ext cx="4374574" cy="5739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153;p18"/>
          <p:cNvGrpSpPr/>
          <p:nvPr/>
        </p:nvGrpSpPr>
        <p:grpSpPr>
          <a:xfrm>
            <a:off x="0" y="0"/>
            <a:ext cx="9906000" cy="864850"/>
            <a:chOff x="0" y="0"/>
            <a:chExt cx="12192001" cy="1176950"/>
          </a:xfrm>
        </p:grpSpPr>
        <p:sp>
          <p:nvSpPr>
            <p:cNvPr id="316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17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318" name="Google Shape;156;p18"/>
          <p:cNvSpPr txBox="1"/>
          <p:nvPr/>
        </p:nvSpPr>
        <p:spPr>
          <a:xfrm>
            <a:off x="0" y="145458"/>
            <a:ext cx="4728361" cy="5765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 Waveform by type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0695"/>
            <a:ext cx="9905999" cy="4467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4" t="22862" r="8589" b="23849"/>
          <a:stretch/>
        </p:blipFill>
        <p:spPr>
          <a:xfrm>
            <a:off x="1405198" y="3130420"/>
            <a:ext cx="7135224" cy="24194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7970" y="864850"/>
            <a:ext cx="2088029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6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3551464" y="0"/>
            <a:ext cx="7497535" cy="6858000"/>
          </a:xfrm>
          <a:prstGeom prst="rect">
            <a:avLst/>
          </a:prstGeom>
          <a:solidFill>
            <a:srgbClr val="033F63"/>
          </a:solidFill>
          <a:ln w="19050" cap="flat" cmpd="sng">
            <a:solidFill>
              <a:schemeClr val="dk1"/>
            </a:solidFill>
            <a:prstDash val="solid"/>
            <a:miter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351334" y="1121524"/>
            <a:ext cx="2950950" cy="5720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200">
                <a:solidFill>
                  <a:srgbClr val="033F63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 sz="3200">
              <a:solidFill>
                <a:srgbClr val="033F6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5299796" y="1212841"/>
            <a:ext cx="3282217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</a:p>
        </p:txBody>
      </p:sp>
      <p:sp>
        <p:nvSpPr>
          <p:cNvPr id="105" name="Google Shape;105;p14"/>
          <p:cNvSpPr/>
          <p:nvPr/>
        </p:nvSpPr>
        <p:spPr>
          <a:xfrm>
            <a:off x="5299796" y="2534343"/>
            <a:ext cx="3282217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Block Diagram</a:t>
            </a:r>
          </a:p>
        </p:txBody>
      </p:sp>
      <p:sp>
        <p:nvSpPr>
          <p:cNvPr id="106" name="Google Shape;106;p14"/>
          <p:cNvSpPr/>
          <p:nvPr/>
        </p:nvSpPr>
        <p:spPr>
          <a:xfrm>
            <a:off x="5299796" y="3903469"/>
            <a:ext cx="3282217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Waveform by type</a:t>
            </a:r>
          </a:p>
        </p:txBody>
      </p:sp>
      <p:sp>
        <p:nvSpPr>
          <p:cNvPr id="107" name="Google Shape;107;p14"/>
          <p:cNvSpPr/>
          <p:nvPr/>
        </p:nvSpPr>
        <p:spPr>
          <a:xfrm>
            <a:off x="5299796" y="5234496"/>
            <a:ext cx="3282217" cy="523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</a:p>
        </p:txBody>
      </p:sp>
      <p:sp>
        <p:nvSpPr>
          <p:cNvPr id="108" name="Google Shape;108;p14"/>
          <p:cNvSpPr/>
          <p:nvPr/>
        </p:nvSpPr>
        <p:spPr>
          <a:xfrm>
            <a:off x="4396570" y="1121524"/>
            <a:ext cx="1329933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01.</a:t>
            </a:r>
            <a:endParaRPr sz="3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/>
          <p:nvPr/>
        </p:nvSpPr>
        <p:spPr>
          <a:xfrm>
            <a:off x="4396570" y="2443025"/>
            <a:ext cx="1329933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02.</a:t>
            </a:r>
            <a:endParaRPr sz="3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4396570" y="3812152"/>
            <a:ext cx="1329933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</a:t>
            </a:r>
            <a:endParaRPr sz="3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4396570" y="5143179"/>
            <a:ext cx="1329933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04.</a:t>
            </a:r>
            <a:endParaRPr sz="3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389436" y="1755922"/>
            <a:ext cx="792000" cy="177823"/>
          </a:xfrm>
          <a:prstGeom prst="rect">
            <a:avLst/>
          </a:prstGeom>
          <a:solidFill>
            <a:srgbClr val="033F63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400">
              <a:solidFill>
                <a:srgbClr val="033F63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/>
        </p:nvSpPr>
        <p:spPr>
          <a:xfrm>
            <a:off x="182536" y="972028"/>
            <a:ext cx="2445325" cy="5119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800">
                <a:solidFill>
                  <a:srgbClr val="006B99"/>
                </a:solidFill>
                <a:latin typeface="Arial"/>
                <a:ea typeface="Arial"/>
                <a:cs typeface="Arial"/>
                <a:sym typeface="Arial"/>
              </a:rPr>
              <a:t>B-Type</a:t>
            </a:r>
          </a:p>
        </p:txBody>
      </p:sp>
      <p:sp>
        <p:nvSpPr>
          <p:cNvPr id="313" name="Google Shape;156;p18"/>
          <p:cNvSpPr txBox="1"/>
          <p:nvPr/>
        </p:nvSpPr>
        <p:spPr>
          <a:xfrm>
            <a:off x="-484710" y="-1212672"/>
            <a:ext cx="4374574" cy="5739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153;p18"/>
          <p:cNvGrpSpPr/>
          <p:nvPr/>
        </p:nvGrpSpPr>
        <p:grpSpPr>
          <a:xfrm>
            <a:off x="0" y="0"/>
            <a:ext cx="9906000" cy="864850"/>
            <a:chOff x="0" y="0"/>
            <a:chExt cx="12192001" cy="1176950"/>
          </a:xfrm>
        </p:grpSpPr>
        <p:sp>
          <p:nvSpPr>
            <p:cNvPr id="316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17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318" name="Google Shape;156;p18"/>
          <p:cNvSpPr txBox="1"/>
          <p:nvPr/>
        </p:nvSpPr>
        <p:spPr>
          <a:xfrm>
            <a:off x="0" y="145458"/>
            <a:ext cx="4728361" cy="5765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 Waveform by type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512" y="2104478"/>
            <a:ext cx="2883231" cy="9801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61513" y="3909752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RD1, 2,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imm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branch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61513" y="4254090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branch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3x1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pcMux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61513" y="4598428"/>
            <a:ext cx="2566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3x1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pcMux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PC_counter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61513" y="3399487"/>
            <a:ext cx="27318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Rom_data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RegFile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RA1,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Rom_data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imm_Extend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36" y="1718153"/>
            <a:ext cx="6658904" cy="41820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61513" y="4942766"/>
            <a:ext cx="2460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PC_counter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rom_addr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PC_counter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Loop back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/>
        </p:nvSpPr>
        <p:spPr>
          <a:xfrm>
            <a:off x="182536" y="972028"/>
            <a:ext cx="2445325" cy="5119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800">
                <a:solidFill>
                  <a:srgbClr val="006B99"/>
                </a:solidFill>
                <a:latin typeface="Arial"/>
                <a:ea typeface="Arial"/>
                <a:cs typeface="Arial"/>
                <a:sym typeface="Arial"/>
              </a:rPr>
              <a:t>B-Type</a:t>
            </a:r>
          </a:p>
        </p:txBody>
      </p:sp>
      <p:sp>
        <p:nvSpPr>
          <p:cNvPr id="313" name="Google Shape;156;p18"/>
          <p:cNvSpPr txBox="1"/>
          <p:nvPr/>
        </p:nvSpPr>
        <p:spPr>
          <a:xfrm>
            <a:off x="-484710" y="-1212672"/>
            <a:ext cx="4374574" cy="5739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153;p18"/>
          <p:cNvGrpSpPr/>
          <p:nvPr/>
        </p:nvGrpSpPr>
        <p:grpSpPr>
          <a:xfrm>
            <a:off x="0" y="0"/>
            <a:ext cx="9906000" cy="864850"/>
            <a:chOff x="0" y="0"/>
            <a:chExt cx="12192001" cy="1176950"/>
          </a:xfrm>
        </p:grpSpPr>
        <p:sp>
          <p:nvSpPr>
            <p:cNvPr id="316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17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318" name="Google Shape;156;p18"/>
          <p:cNvSpPr txBox="1"/>
          <p:nvPr/>
        </p:nvSpPr>
        <p:spPr>
          <a:xfrm>
            <a:off x="0" y="145458"/>
            <a:ext cx="4728361" cy="5765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 Waveform by type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638300"/>
            <a:ext cx="9905999" cy="1066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05100"/>
            <a:ext cx="9905998" cy="9652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7" t="17222" r="12235" b="17963"/>
          <a:stretch/>
        </p:blipFill>
        <p:spPr>
          <a:xfrm>
            <a:off x="182536" y="3861965"/>
            <a:ext cx="4686300" cy="28377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093" y="3861965"/>
            <a:ext cx="2252371" cy="15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3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50" y="1854199"/>
            <a:ext cx="6638813" cy="4147713"/>
          </a:xfrm>
          <a:prstGeom prst="rect">
            <a:avLst/>
          </a:prstGeom>
        </p:spPr>
      </p:pic>
      <p:sp>
        <p:nvSpPr>
          <p:cNvPr id="297" name="Google Shape;297;p27"/>
          <p:cNvSpPr txBox="1"/>
          <p:nvPr/>
        </p:nvSpPr>
        <p:spPr>
          <a:xfrm>
            <a:off x="182536" y="972028"/>
            <a:ext cx="2445325" cy="5231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800" dirty="0" smtClean="0">
                <a:solidFill>
                  <a:srgbClr val="006B99"/>
                </a:solidFill>
              </a:rPr>
              <a:t>LU</a:t>
            </a:r>
            <a:r>
              <a:rPr lang="en-US" altLang="ko-KR" sz="2800" dirty="0" smtClean="0">
                <a:solidFill>
                  <a:srgbClr val="006B99"/>
                </a:solidFill>
                <a:latin typeface="Arial"/>
                <a:ea typeface="Arial"/>
                <a:cs typeface="Arial"/>
                <a:sym typeface="Arial"/>
              </a:rPr>
              <a:t>-Type</a:t>
            </a:r>
            <a:endParaRPr lang="en-US" altLang="ko-KR" sz="2800" dirty="0">
              <a:solidFill>
                <a:srgbClr val="006B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156;p18"/>
          <p:cNvSpPr txBox="1"/>
          <p:nvPr/>
        </p:nvSpPr>
        <p:spPr>
          <a:xfrm>
            <a:off x="-484710" y="-1212672"/>
            <a:ext cx="4374574" cy="5739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153;p18"/>
          <p:cNvGrpSpPr/>
          <p:nvPr/>
        </p:nvGrpSpPr>
        <p:grpSpPr>
          <a:xfrm>
            <a:off x="0" y="0"/>
            <a:ext cx="9906000" cy="864850"/>
            <a:chOff x="0" y="0"/>
            <a:chExt cx="12192001" cy="1176950"/>
          </a:xfrm>
        </p:grpSpPr>
        <p:sp>
          <p:nvSpPr>
            <p:cNvPr id="316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17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318" name="Google Shape;156;p18"/>
          <p:cNvSpPr txBox="1"/>
          <p:nvPr/>
        </p:nvSpPr>
        <p:spPr>
          <a:xfrm>
            <a:off x="0" y="145458"/>
            <a:ext cx="4728361" cy="5765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 Waveform by type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99" y="2253604"/>
            <a:ext cx="2757385" cy="1422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61513" y="3959268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imm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5x1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wdMux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61513" y="4303606"/>
            <a:ext cx="2618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5x1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wdMux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RegFile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WD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61513" y="3399487"/>
            <a:ext cx="2611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Rom_data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RegFile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Rom_data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imm_Extend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64" y="1905000"/>
            <a:ext cx="6570923" cy="4192874"/>
          </a:xfrm>
          <a:prstGeom prst="rect">
            <a:avLst/>
          </a:prstGeom>
        </p:spPr>
      </p:pic>
      <p:sp>
        <p:nvSpPr>
          <p:cNvPr id="297" name="Google Shape;297;p27"/>
          <p:cNvSpPr txBox="1"/>
          <p:nvPr/>
        </p:nvSpPr>
        <p:spPr>
          <a:xfrm>
            <a:off x="182536" y="972028"/>
            <a:ext cx="2445325" cy="5231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800" dirty="0" smtClean="0">
                <a:solidFill>
                  <a:srgbClr val="006B99"/>
                </a:solidFill>
                <a:latin typeface="Arial"/>
                <a:ea typeface="Arial"/>
                <a:cs typeface="Arial"/>
                <a:sym typeface="Arial"/>
              </a:rPr>
              <a:t>AU-Type</a:t>
            </a:r>
            <a:endParaRPr lang="en-US" altLang="ko-KR" sz="2800" dirty="0">
              <a:solidFill>
                <a:srgbClr val="006B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156;p18"/>
          <p:cNvSpPr txBox="1"/>
          <p:nvPr/>
        </p:nvSpPr>
        <p:spPr>
          <a:xfrm>
            <a:off x="-484710" y="-1212672"/>
            <a:ext cx="4374574" cy="5739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153;p18"/>
          <p:cNvGrpSpPr/>
          <p:nvPr/>
        </p:nvGrpSpPr>
        <p:grpSpPr>
          <a:xfrm>
            <a:off x="0" y="0"/>
            <a:ext cx="9906000" cy="864850"/>
            <a:chOff x="0" y="0"/>
            <a:chExt cx="12192001" cy="1176950"/>
          </a:xfrm>
        </p:grpSpPr>
        <p:sp>
          <p:nvSpPr>
            <p:cNvPr id="316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17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318" name="Google Shape;156;p18"/>
          <p:cNvSpPr txBox="1"/>
          <p:nvPr/>
        </p:nvSpPr>
        <p:spPr>
          <a:xfrm>
            <a:off x="0" y="145458"/>
            <a:ext cx="4728361" cy="5765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 Waveform by type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61513" y="3959268"/>
            <a:ext cx="1970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imm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Add</a:t>
            </a: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PC_counter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Add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61513" y="4519049"/>
            <a:ext cx="2008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Add -&gt; 5x1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wdMux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61513" y="3399487"/>
            <a:ext cx="2611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Rom_data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RegFile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Rom_data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imm_Extend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812" y="2807579"/>
            <a:ext cx="2692348" cy="1436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61513" y="4863387"/>
            <a:ext cx="2618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5x1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wdMux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RegFile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WD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265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/>
        </p:nvSpPr>
        <p:spPr>
          <a:xfrm>
            <a:off x="182536" y="972028"/>
            <a:ext cx="2445325" cy="5231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800" dirty="0" smtClean="0">
                <a:solidFill>
                  <a:srgbClr val="006B99"/>
                </a:solidFill>
                <a:latin typeface="Arial"/>
                <a:ea typeface="Arial"/>
                <a:cs typeface="Arial"/>
                <a:sym typeface="Arial"/>
              </a:rPr>
              <a:t>J, JL-Type</a:t>
            </a:r>
            <a:endParaRPr lang="en-US" altLang="ko-KR" sz="2800" dirty="0">
              <a:solidFill>
                <a:srgbClr val="006B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156;p18"/>
          <p:cNvSpPr txBox="1"/>
          <p:nvPr/>
        </p:nvSpPr>
        <p:spPr>
          <a:xfrm>
            <a:off x="-484710" y="-1212672"/>
            <a:ext cx="4374574" cy="5739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153;p18"/>
          <p:cNvGrpSpPr/>
          <p:nvPr/>
        </p:nvGrpSpPr>
        <p:grpSpPr>
          <a:xfrm>
            <a:off x="0" y="0"/>
            <a:ext cx="9906000" cy="864850"/>
            <a:chOff x="0" y="0"/>
            <a:chExt cx="12192001" cy="1176950"/>
          </a:xfrm>
        </p:grpSpPr>
        <p:sp>
          <p:nvSpPr>
            <p:cNvPr id="316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17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318" name="Google Shape;156;p18"/>
          <p:cNvSpPr txBox="1"/>
          <p:nvPr/>
        </p:nvSpPr>
        <p:spPr>
          <a:xfrm>
            <a:off x="0" y="145458"/>
            <a:ext cx="4728361" cy="5765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 Waveform by type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64" y="1920200"/>
            <a:ext cx="6571649" cy="44448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61513" y="3413168"/>
            <a:ext cx="21531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imm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	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jump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PC_counter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-&gt; jump</a:t>
            </a: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RD1 	       -&gt; jump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61513" y="4193217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Adder -&gt; 5x1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wdMux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jump -&gt; 3x1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pcMux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61513" y="2853387"/>
            <a:ext cx="2611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Rom_data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RegFile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</a:t>
            </a:r>
            <a:endParaRPr lang="en-US" altLang="ko-KR" dirty="0" smtClean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Rom_data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imm_Extend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61513" y="4757822"/>
            <a:ext cx="2618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5x1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wdMux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RegFile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WD</a:t>
            </a:r>
          </a:p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3x1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pcMux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PC_counter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61513" y="5322427"/>
            <a:ext cx="2460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PC_counter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rom_addr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599" y="2380455"/>
            <a:ext cx="2815311" cy="256444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6995817" y="4457700"/>
            <a:ext cx="2018850" cy="258737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>
            <a:stCxn id="16" idx="2"/>
          </p:cNvCxnSpPr>
          <p:nvPr/>
        </p:nvCxnSpPr>
        <p:spPr>
          <a:xfrm rot="10800000" flipV="1">
            <a:off x="6286501" y="4587068"/>
            <a:ext cx="709317" cy="1496231"/>
          </a:xfrm>
          <a:prstGeom prst="curved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77406" y="6117346"/>
            <a:ext cx="21275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 :   pc +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imm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jump</a:t>
            </a:r>
          </a:p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JL : RD1 + </a:t>
            </a:r>
            <a:r>
              <a:rPr lang="en-US" altLang="ko-KR" dirty="0" err="1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imm</a:t>
            </a:r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-&gt; jump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68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</p:bld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 txBox="1"/>
          <p:nvPr/>
        </p:nvSpPr>
        <p:spPr>
          <a:xfrm>
            <a:off x="182536" y="972028"/>
            <a:ext cx="2445325" cy="52318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2800">
                <a:solidFill>
                  <a:srgbClr val="006b99"/>
                </a:solidFill>
              </a:rPr>
              <a:t>U, J</a:t>
            </a:r>
            <a:r>
              <a:rPr lang="en-US" altLang="ko-KR" sz="2800">
                <a:solidFill>
                  <a:srgbClr val="006b99"/>
                </a:solidFill>
                <a:latin typeface="Arial"/>
                <a:ea typeface="Arial"/>
                <a:cs typeface="Arial"/>
                <a:sym typeface="Arial"/>
              </a:rPr>
              <a:t>-Type</a:t>
            </a:r>
            <a:endParaRPr lang="en-US" altLang="ko-KR" sz="2800">
              <a:solidFill>
                <a:srgbClr val="006b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156;p18"/>
          <p:cNvSpPr txBox="1"/>
          <p:nvPr/>
        </p:nvSpPr>
        <p:spPr>
          <a:xfrm>
            <a:off x="-484710" y="-1212672"/>
            <a:ext cx="4374574" cy="57393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" name="Google Shape;153;p18"/>
          <p:cNvGrpSpPr/>
          <p:nvPr/>
        </p:nvGrpSpPr>
        <p:grpSpPr>
          <a:xfrm rot="0">
            <a:off x="0" y="0"/>
            <a:ext cx="9906000" cy="864850"/>
            <a:chOff x="0" y="0"/>
            <a:chExt cx="12192001" cy="1176950"/>
          </a:xfrm>
        </p:grpSpPr>
        <p:sp>
          <p:nvSpPr>
            <p:cNvPr id="316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317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318" name="Google Shape;156;p18"/>
          <p:cNvSpPr txBox="1"/>
          <p:nvPr/>
        </p:nvSpPr>
        <p:spPr>
          <a:xfrm>
            <a:off x="0" y="145458"/>
            <a:ext cx="4728361" cy="57651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03. Waveform by type</a:t>
            </a: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50186" y="1733424"/>
            <a:ext cx="7805625" cy="1247838"/>
          </a:xfrm>
          <a:prstGeom prst="rect">
            <a:avLst/>
          </a:prstGeom>
        </p:spPr>
      </p:pic>
      <p:pic>
        <p:nvPicPr>
          <p:cNvPr id="3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1137" y="3113113"/>
            <a:ext cx="7805625" cy="1431881"/>
          </a:xfrm>
          <a:prstGeom prst="rect">
            <a:avLst/>
          </a:prstGeom>
        </p:spPr>
      </p:pic>
      <p:pic>
        <p:nvPicPr>
          <p:cNvPr id="320" name=""/>
          <p:cNvPicPr>
            <a:picLocks noChangeAspect="1"/>
          </p:cNvPicPr>
          <p:nvPr/>
        </p:nvPicPr>
        <p:blipFill rotWithShape="1">
          <a:blip r:embed="rId5"/>
          <a:srcRect l="8890" t="16260" r="10590" b="52670"/>
          <a:stretch>
            <a:fillRect/>
          </a:stretch>
        </p:blipFill>
        <p:spPr>
          <a:xfrm>
            <a:off x="169510" y="4909382"/>
            <a:ext cx="4669506" cy="1245746"/>
          </a:xfrm>
          <a:prstGeom prst="rect">
            <a:avLst/>
          </a:prstGeom>
        </p:spPr>
      </p:pic>
      <p:pic>
        <p:nvPicPr>
          <p:cNvPr id="321" name=""/>
          <p:cNvPicPr>
            <a:picLocks noChangeAspect="1"/>
          </p:cNvPicPr>
          <p:nvPr/>
        </p:nvPicPr>
        <p:blipFill rotWithShape="1">
          <a:blip r:embed="rId6"/>
          <a:srcRect l="8890" t="44530" r="10590" b="19060"/>
          <a:stretch>
            <a:fillRect/>
          </a:stretch>
        </p:blipFill>
        <p:spPr>
          <a:xfrm>
            <a:off x="4953000" y="4803052"/>
            <a:ext cx="4780162" cy="1494032"/>
          </a:xfrm>
          <a:prstGeom prst="rect">
            <a:avLst/>
          </a:prstGeom>
        </p:spPr>
      </p:pic>
      <p:sp>
        <p:nvSpPr>
          <p:cNvPr id="322" name="타원 15"/>
          <p:cNvSpPr/>
          <p:nvPr/>
        </p:nvSpPr>
        <p:spPr>
          <a:xfrm>
            <a:off x="7488119" y="1733424"/>
            <a:ext cx="1367692" cy="2587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3" name="타원 15"/>
          <p:cNvSpPr/>
          <p:nvPr/>
        </p:nvSpPr>
        <p:spPr>
          <a:xfrm>
            <a:off x="5540310" y="2722525"/>
            <a:ext cx="1367692" cy="2587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4" name="타원 15"/>
          <p:cNvSpPr/>
          <p:nvPr/>
        </p:nvSpPr>
        <p:spPr>
          <a:xfrm>
            <a:off x="5016970" y="4248157"/>
            <a:ext cx="1367692" cy="2587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5" name="타원 15"/>
          <p:cNvSpPr/>
          <p:nvPr/>
        </p:nvSpPr>
        <p:spPr>
          <a:xfrm>
            <a:off x="6452356" y="4238632"/>
            <a:ext cx="1367692" cy="2587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6" name="타원 15"/>
          <p:cNvSpPr/>
          <p:nvPr/>
        </p:nvSpPr>
        <p:spPr>
          <a:xfrm>
            <a:off x="6452356" y="3170263"/>
            <a:ext cx="1367692" cy="2587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7" name="타원 15"/>
          <p:cNvSpPr/>
          <p:nvPr/>
        </p:nvSpPr>
        <p:spPr>
          <a:xfrm>
            <a:off x="7672413" y="3170263"/>
            <a:ext cx="1367692" cy="2587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8" name="타원 15"/>
          <p:cNvSpPr/>
          <p:nvPr/>
        </p:nvSpPr>
        <p:spPr>
          <a:xfrm>
            <a:off x="5540310" y="1733424"/>
            <a:ext cx="1367692" cy="2587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" grpId="0" animBg="1"/>
      <p:bldP spid="322" grpId="1" animBg="1"/>
      <p:bldP spid="323" grpId="2" animBg="1"/>
      <p:bldP spid="324" grpId="3" animBg="1"/>
      <p:bldP spid="326" grpId="4" animBg="1"/>
      <p:bldP spid="325" grpId="5" animBg="1"/>
      <p:bldP spid="327" grpId="6" animBg="1"/>
    </p:bld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153;p18"/>
          <p:cNvGrpSpPr/>
          <p:nvPr/>
        </p:nvGrpSpPr>
        <p:grpSpPr>
          <a:xfrm rot="0">
            <a:off x="0" y="0"/>
            <a:ext cx="9906000" cy="864850"/>
            <a:chOff x="0" y="0"/>
            <a:chExt cx="12192001" cy="1176950"/>
          </a:xfrm>
        </p:grpSpPr>
        <p:sp>
          <p:nvSpPr>
            <p:cNvPr id="471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472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4" tIns="45700" rIns="91424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473" name="Google Shape;156;p18"/>
          <p:cNvSpPr txBox="1"/>
          <p:nvPr/>
        </p:nvSpPr>
        <p:spPr>
          <a:xfrm>
            <a:off x="0" y="145458"/>
            <a:ext cx="4728361" cy="57651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04.</a:t>
            </a:r>
            <a:r>
              <a:rPr lang="ko-KR" alt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"/>
          <p:cNvSpPr txBox="1"/>
          <p:nvPr/>
        </p:nvSpPr>
        <p:spPr>
          <a:xfrm>
            <a:off x="3132745" y="4830534"/>
            <a:ext cx="3640509" cy="62402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3500">
                <a:latin typeface="나눔고딕 ExtraBold"/>
                <a:ea typeface="나눔고딕 ExtraBold"/>
              </a:rPr>
              <a:t>=&gt; RV32IM Core</a:t>
            </a:r>
            <a:endParaRPr lang="en-US" altLang="ko-KR" sz="3500">
              <a:latin typeface="나눔고딕 ExtraBold"/>
              <a:ea typeface="나눔고딕 ExtraBold"/>
            </a:endParaRPr>
          </a:p>
        </p:txBody>
      </p:sp>
      <p:pic>
        <p:nvPicPr>
          <p:cNvPr id="47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4394" y="1688646"/>
            <a:ext cx="8577211" cy="22305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8"/>
          <p:cNvSpPr/>
          <p:nvPr/>
        </p:nvSpPr>
        <p:spPr>
          <a:xfrm>
            <a:off x="-1143000" y="0"/>
            <a:ext cx="12192000" cy="6858000"/>
          </a:xfrm>
          <a:prstGeom prst="rect">
            <a:avLst/>
          </a:prstGeom>
          <a:solidFill>
            <a:srgbClr val="033F63"/>
          </a:solidFill>
          <a:ln w="19050" cap="flat" cmpd="sng">
            <a:solidFill>
              <a:schemeClr val="dk1"/>
            </a:solidFill>
            <a:prstDash val="solid"/>
            <a:miter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75" name="Google Shape;475;p38"/>
          <p:cNvSpPr/>
          <p:nvPr/>
        </p:nvSpPr>
        <p:spPr>
          <a:xfrm>
            <a:off x="-929751" y="0"/>
            <a:ext cx="11765503" cy="6858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F7F7F7"/>
            </a:solidFill>
            <a:prstDash val="solid"/>
            <a:miter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76" name="Google Shape;476;p38"/>
          <p:cNvSpPr/>
          <p:nvPr/>
        </p:nvSpPr>
        <p:spPr>
          <a:xfrm>
            <a:off x="1537548" y="1700139"/>
            <a:ext cx="6816538" cy="3424121"/>
          </a:xfrm>
          <a:prstGeom prst="rect">
            <a:avLst/>
          </a:prstGeom>
          <a:solidFill>
            <a:srgbClr val="033F63"/>
          </a:solidFill>
          <a:ln w="19050" cap="flat" cmpd="sng">
            <a:solidFill>
              <a:schemeClr val="dk1"/>
            </a:solidFill>
            <a:prstDash val="solid"/>
            <a:miter/>
            <a:headEnd w="sm" len="sm"/>
            <a:tailEnd w="sm" len="sm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477" name="Google Shape;477;p38"/>
          <p:cNvSpPr txBox="1"/>
          <p:nvPr/>
        </p:nvSpPr>
        <p:spPr>
          <a:xfrm>
            <a:off x="1537547" y="2907050"/>
            <a:ext cx="6816539" cy="100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6000">
                <a:solidFill>
                  <a:srgbClr val="F7F7F7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 rot="0">
            <a:off x="6655051" y="6418908"/>
            <a:ext cx="3250949" cy="439092"/>
            <a:chOff x="8941051" y="6427960"/>
            <a:chExt cx="3250949" cy="439092"/>
          </a:xfrm>
        </p:grpSpPr>
        <p:sp>
          <p:nvSpPr>
            <p:cNvPr id="129" name="Google Shape;129;p16"/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38" name="Google Shape;153;p18"/>
          <p:cNvGrpSpPr/>
          <p:nvPr/>
        </p:nvGrpSpPr>
        <p:grpSpPr>
          <a:xfrm rot="0">
            <a:off x="0" y="0"/>
            <a:ext cx="9906000" cy="864850"/>
            <a:chOff x="0" y="0"/>
            <a:chExt cx="12192001" cy="1176950"/>
          </a:xfrm>
        </p:grpSpPr>
        <p:sp>
          <p:nvSpPr>
            <p:cNvPr id="139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40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41" name="Google Shape;156;p18"/>
          <p:cNvSpPr txBox="1"/>
          <p:nvPr/>
        </p:nvSpPr>
        <p:spPr>
          <a:xfrm>
            <a:off x="0" y="145458"/>
            <a:ext cx="3898325" cy="5739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01. Introduction</a:t>
            </a: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64245" y="1744618"/>
            <a:ext cx="7377510" cy="1400264"/>
          </a:xfrm>
          <a:prstGeom prst="rect">
            <a:avLst/>
          </a:prstGeom>
        </p:spPr>
      </p:pic>
      <p:pic>
        <p:nvPicPr>
          <p:cNvPr id="1032" name="그림 4"/>
          <p:cNvPicPr>
            <a:picLocks noChangeAspect="1"/>
          </p:cNvPicPr>
          <p:nvPr/>
        </p:nvPicPr>
        <p:blipFill rotWithShape="1">
          <a:blip r:embed="rId4"/>
          <a:srcRect b="58590"/>
          <a:stretch>
            <a:fillRect/>
          </a:stretch>
        </p:blipFill>
        <p:spPr>
          <a:xfrm>
            <a:off x="292067" y="1744618"/>
            <a:ext cx="9321864" cy="4413249"/>
          </a:xfrm>
          <a:prstGeom prst="rect">
            <a:avLst/>
          </a:prstGeom>
        </p:spPr>
      </p:pic>
      <p:sp>
        <p:nvSpPr>
          <p:cNvPr id="1033" name=""/>
          <p:cNvSpPr/>
          <p:nvPr/>
        </p:nvSpPr>
        <p:spPr>
          <a:xfrm>
            <a:off x="889000" y="3951243"/>
            <a:ext cx="793750" cy="477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034" name=""/>
          <p:cNvSpPr/>
          <p:nvPr/>
        </p:nvSpPr>
        <p:spPr>
          <a:xfrm>
            <a:off x="3501450" y="3951243"/>
            <a:ext cx="793750" cy="477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035" name=""/>
          <p:cNvSpPr/>
          <p:nvPr/>
        </p:nvSpPr>
        <p:spPr>
          <a:xfrm>
            <a:off x="2612449" y="3951243"/>
            <a:ext cx="793750" cy="4778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pic>
        <p:nvPicPr>
          <p:cNvPr id="103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406199" y="2690767"/>
            <a:ext cx="5715000" cy="3467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1" animBg="1"/>
      <p:bldP spid="1035" grpId="2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 rot="0">
            <a:off x="6655051" y="6418908"/>
            <a:ext cx="3250949" cy="439092"/>
            <a:chOff x="8941051" y="6427960"/>
            <a:chExt cx="3250949" cy="439092"/>
          </a:xfrm>
        </p:grpSpPr>
        <p:sp>
          <p:nvSpPr>
            <p:cNvPr id="129" name="Google Shape;129;p16"/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38" name="Google Shape;153;p18"/>
          <p:cNvGrpSpPr/>
          <p:nvPr/>
        </p:nvGrpSpPr>
        <p:grpSpPr>
          <a:xfrm rot="0">
            <a:off x="0" y="0"/>
            <a:ext cx="9906000" cy="864850"/>
            <a:chOff x="0" y="0"/>
            <a:chExt cx="12192001" cy="1176950"/>
          </a:xfrm>
        </p:grpSpPr>
        <p:sp>
          <p:nvSpPr>
            <p:cNvPr id="139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40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41" name="Google Shape;156;p18"/>
          <p:cNvSpPr txBox="1"/>
          <p:nvPr/>
        </p:nvSpPr>
        <p:spPr>
          <a:xfrm>
            <a:off x="0" y="145458"/>
            <a:ext cx="3898325" cy="5739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01. Introduction</a:t>
            </a: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삼성, 웨스턴디지털에 이어 엔비디아까지… 커지는 RISC-V 생태계 &lt; 반도체 &lt; KIPOST 프리미엄 &lt; 기사본문 -  KIPOST(키포스트)"/>
          <p:cNvPicPr>
            <a:picLocks noChangeAspect="1" noChangeArrowheads="1"/>
          </p:cNvPicPr>
          <p:nvPr/>
        </p:nvPicPr>
        <p:blipFill rotWithShape="1">
          <a:blip r:embed="rId3"/>
          <a:srcRect l="10030" t="13710" r="9970" b="21140"/>
          <a:stretch>
            <a:fillRect/>
          </a:stretch>
        </p:blipFill>
        <p:spPr>
          <a:xfrm>
            <a:off x="2142413" y="1697593"/>
            <a:ext cx="2469603" cy="2010963"/>
          </a:xfrm>
          <a:prstGeom prst="rect">
            <a:avLst/>
          </a:prstGeom>
          <a:noFill/>
        </p:spPr>
      </p:pic>
      <p:pic>
        <p:nvPicPr>
          <p:cNvPr id="1029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243378" y="2098373"/>
            <a:ext cx="2074295" cy="1610183"/>
          </a:xfrm>
          <a:prstGeom prst="rect">
            <a:avLst/>
          </a:prstGeom>
        </p:spPr>
      </p:pic>
      <p:pic>
        <p:nvPicPr>
          <p:cNvPr id="1030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2722" y="3897419"/>
            <a:ext cx="2902895" cy="1232457"/>
          </a:xfrm>
          <a:prstGeom prst="rect">
            <a:avLst/>
          </a:prstGeom>
        </p:spPr>
      </p:pic>
      <p:pic>
        <p:nvPicPr>
          <p:cNvPr id="1031" name="그림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898325" y="3897419"/>
            <a:ext cx="1427381" cy="1451851"/>
          </a:xfrm>
          <a:prstGeom prst="rect">
            <a:avLst/>
          </a:prstGeom>
        </p:spPr>
      </p:pic>
      <p:sp>
        <p:nvSpPr>
          <p:cNvPr id="1032" name=""/>
          <p:cNvSpPr txBox="1"/>
          <p:nvPr/>
        </p:nvSpPr>
        <p:spPr>
          <a:xfrm>
            <a:off x="5500332" y="2503354"/>
            <a:ext cx="937933" cy="80022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4700" b="1">
                <a:latin typeface="나눔고딕 ExtraBold"/>
                <a:ea typeface="나눔고딕 ExtraBold"/>
              </a:rPr>
              <a:t>VS</a:t>
            </a:r>
            <a:endParaRPr lang="en-US" altLang="ko-KR" sz="4700" b="1">
              <a:latin typeface="나눔고딕 ExtraBold"/>
              <a:ea typeface="나눔고딕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 rot="0">
            <a:off x="6655051" y="6418908"/>
            <a:ext cx="3250949" cy="439092"/>
            <a:chOff x="8941051" y="6427960"/>
            <a:chExt cx="3250949" cy="439092"/>
          </a:xfrm>
        </p:grpSpPr>
        <p:sp>
          <p:nvSpPr>
            <p:cNvPr id="129" name="Google Shape;129;p16"/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38" name="Google Shape;153;p18"/>
          <p:cNvGrpSpPr/>
          <p:nvPr/>
        </p:nvGrpSpPr>
        <p:grpSpPr>
          <a:xfrm rot="0">
            <a:off x="0" y="0"/>
            <a:ext cx="9906000" cy="864850"/>
            <a:chOff x="0" y="0"/>
            <a:chExt cx="12192001" cy="1176950"/>
          </a:xfrm>
        </p:grpSpPr>
        <p:sp>
          <p:nvSpPr>
            <p:cNvPr id="139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40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41" name="Google Shape;156;p18"/>
          <p:cNvSpPr txBox="1"/>
          <p:nvPr/>
        </p:nvSpPr>
        <p:spPr>
          <a:xfrm>
            <a:off x="0" y="145458"/>
            <a:ext cx="3898325" cy="5739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01. Introduction</a:t>
            </a: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88011" y="1958569"/>
            <a:ext cx="3250946" cy="1073555"/>
          </a:xfrm>
          <a:prstGeom prst="rect">
            <a:avLst/>
          </a:prstGeom>
        </p:spPr>
      </p:pic>
      <p:pic>
        <p:nvPicPr>
          <p:cNvPr id="103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9834" y="3803512"/>
            <a:ext cx="4153479" cy="990738"/>
          </a:xfrm>
          <a:prstGeom prst="rect">
            <a:avLst/>
          </a:prstGeom>
        </p:spPr>
      </p:pic>
      <p:pic>
        <p:nvPicPr>
          <p:cNvPr id="103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38958" y="3032124"/>
            <a:ext cx="3790792" cy="12667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 rot="0">
            <a:off x="6655051" y="6418908"/>
            <a:ext cx="3250949" cy="439092"/>
            <a:chOff x="8941051" y="6427960"/>
            <a:chExt cx="3250949" cy="439092"/>
          </a:xfrm>
        </p:grpSpPr>
        <p:sp>
          <p:nvSpPr>
            <p:cNvPr id="129" name="Google Shape;129;p16"/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38" name="Google Shape;153;p18"/>
          <p:cNvGrpSpPr/>
          <p:nvPr/>
        </p:nvGrpSpPr>
        <p:grpSpPr>
          <a:xfrm rot="0">
            <a:off x="0" y="0"/>
            <a:ext cx="9906000" cy="864850"/>
            <a:chOff x="0" y="0"/>
            <a:chExt cx="12192001" cy="1176950"/>
          </a:xfrm>
        </p:grpSpPr>
        <p:sp>
          <p:nvSpPr>
            <p:cNvPr id="139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40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41" name="Google Shape;156;p18"/>
          <p:cNvSpPr txBox="1"/>
          <p:nvPr/>
        </p:nvSpPr>
        <p:spPr>
          <a:xfrm>
            <a:off x="0" y="145458"/>
            <a:ext cx="3898325" cy="5739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01. Introduction</a:t>
            </a: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6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90416" y="1564333"/>
            <a:ext cx="5525166" cy="4394199"/>
          </a:xfrm>
          <a:prstGeom prst="rect">
            <a:avLst/>
          </a:prstGeom>
        </p:spPr>
      </p:pic>
      <p:pic>
        <p:nvPicPr>
          <p:cNvPr id="103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50976" y="1701441"/>
            <a:ext cx="7450509" cy="4119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 rot="0">
            <a:off x="6655051" y="6418908"/>
            <a:ext cx="3250949" cy="439092"/>
            <a:chOff x="8941051" y="6427960"/>
            <a:chExt cx="3250949" cy="439092"/>
          </a:xfrm>
        </p:grpSpPr>
        <p:sp>
          <p:nvSpPr>
            <p:cNvPr id="129" name="Google Shape;129;p16"/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38" name="Google Shape;153;p18"/>
          <p:cNvGrpSpPr/>
          <p:nvPr/>
        </p:nvGrpSpPr>
        <p:grpSpPr>
          <a:xfrm rot="0">
            <a:off x="0" y="0"/>
            <a:ext cx="9906000" cy="864850"/>
            <a:chOff x="0" y="0"/>
            <a:chExt cx="12192001" cy="1176950"/>
          </a:xfrm>
        </p:grpSpPr>
        <p:sp>
          <p:nvSpPr>
            <p:cNvPr id="139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40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41" name="Google Shape;156;p18"/>
          <p:cNvSpPr txBox="1"/>
          <p:nvPr/>
        </p:nvSpPr>
        <p:spPr>
          <a:xfrm>
            <a:off x="0" y="145458"/>
            <a:ext cx="3898325" cy="5739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01. Introduction</a:t>
            </a: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5706" y="1198112"/>
            <a:ext cx="6754587" cy="2502346"/>
          </a:xfrm>
          <a:prstGeom prst="rect">
            <a:avLst/>
          </a:prstGeom>
        </p:spPr>
      </p:pic>
      <p:pic>
        <p:nvPicPr>
          <p:cNvPr id="1042" name=""/>
          <p:cNvPicPr>
            <a:picLocks noChangeAspect="1"/>
          </p:cNvPicPr>
          <p:nvPr/>
        </p:nvPicPr>
        <p:blipFill rotWithShape="1">
          <a:blip r:embed="rId4"/>
          <a:srcRect b="53330"/>
          <a:stretch>
            <a:fillRect/>
          </a:stretch>
        </p:blipFill>
        <p:spPr>
          <a:xfrm>
            <a:off x="966787" y="3700458"/>
            <a:ext cx="7972425" cy="2858180"/>
          </a:xfrm>
          <a:prstGeom prst="rect">
            <a:avLst/>
          </a:prstGeom>
        </p:spPr>
      </p:pic>
      <p:pic>
        <p:nvPicPr>
          <p:cNvPr id="104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37811" y="1229742"/>
            <a:ext cx="6830378" cy="4915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 rot="0">
            <a:off x="6655051" y="6418908"/>
            <a:ext cx="3250949" cy="439092"/>
            <a:chOff x="8941051" y="6427960"/>
            <a:chExt cx="3250949" cy="439092"/>
          </a:xfrm>
        </p:grpSpPr>
        <p:sp>
          <p:nvSpPr>
            <p:cNvPr id="129" name="Google Shape;129;p16"/>
            <p:cNvSpPr/>
            <p:nvPr/>
          </p:nvSpPr>
          <p:spPr>
            <a:xfrm>
              <a:off x="9252642" y="6699563"/>
              <a:ext cx="2939358" cy="167489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8941051" y="6427960"/>
              <a:ext cx="537171" cy="439092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grpSp>
        <p:nvGrpSpPr>
          <p:cNvPr id="138" name="Google Shape;153;p18"/>
          <p:cNvGrpSpPr/>
          <p:nvPr/>
        </p:nvGrpSpPr>
        <p:grpSpPr>
          <a:xfrm rot="0">
            <a:off x="0" y="0"/>
            <a:ext cx="9906000" cy="864850"/>
            <a:chOff x="0" y="0"/>
            <a:chExt cx="12192001" cy="1176950"/>
          </a:xfrm>
        </p:grpSpPr>
        <p:sp>
          <p:nvSpPr>
            <p:cNvPr id="139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40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41" name="Google Shape;156;p18"/>
          <p:cNvSpPr txBox="1"/>
          <p:nvPr/>
        </p:nvSpPr>
        <p:spPr>
          <a:xfrm>
            <a:off x="0" y="145458"/>
            <a:ext cx="3898325" cy="57393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01. Introduction</a:t>
            </a: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5295" y="2533650"/>
            <a:ext cx="3887704" cy="1790700"/>
          </a:xfrm>
          <a:prstGeom prst="rect">
            <a:avLst/>
          </a:prstGeom>
        </p:spPr>
      </p:pic>
      <p:pic>
        <p:nvPicPr>
          <p:cNvPr id="10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81687" y="2357437"/>
            <a:ext cx="2143125" cy="2143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3"/>
          <a:srcRect r="34930"/>
          <a:stretch>
            <a:fillRect/>
          </a:stretch>
        </p:blipFill>
        <p:spPr>
          <a:xfrm>
            <a:off x="639536" y="909604"/>
            <a:ext cx="8626928" cy="5891245"/>
          </a:xfrm>
          <a:prstGeom prst="rect">
            <a:avLst/>
          </a:prstGeom>
        </p:spPr>
      </p:pic>
      <p:grpSp>
        <p:nvGrpSpPr>
          <p:cNvPr id="160" name="Google Shape;153;p18"/>
          <p:cNvGrpSpPr/>
          <p:nvPr/>
        </p:nvGrpSpPr>
        <p:grpSpPr>
          <a:xfrm rot="0">
            <a:off x="0" y="0"/>
            <a:ext cx="9906000" cy="864850"/>
            <a:chOff x="0" y="0"/>
            <a:chExt cx="12192001" cy="1176950"/>
          </a:xfrm>
        </p:grpSpPr>
        <p:sp>
          <p:nvSpPr>
            <p:cNvPr id="161" name="Google Shape;154;p18"/>
            <p:cNvSpPr/>
            <p:nvPr/>
          </p:nvSpPr>
          <p:spPr>
            <a:xfrm>
              <a:off x="0" y="0"/>
              <a:ext cx="12192000" cy="1176950"/>
            </a:xfrm>
            <a:prstGeom prst="rect">
              <a:avLst/>
            </a:prstGeom>
            <a:solidFill>
              <a:srgbClr val="033f63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  <p:sp>
          <p:nvSpPr>
            <p:cNvPr id="162" name="Google Shape;155;p18"/>
            <p:cNvSpPr/>
            <p:nvPr/>
          </p:nvSpPr>
          <p:spPr>
            <a:xfrm flipH="1">
              <a:off x="11653319" y="0"/>
              <a:ext cx="538682" cy="1176950"/>
            </a:xfrm>
            <a:prstGeom prst="rtTriangle">
              <a:avLst/>
            </a:prstGeom>
            <a:solidFill>
              <a:srgbClr val="f7f7f7"/>
            </a:solidFill>
            <a:ln>
              <a:noFill/>
            </a:ln>
          </p:spPr>
          <p:txBody>
            <a:bodyPr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800">
                <a:solidFill>
                  <a:schemeClr val="lt1"/>
                </a:solidFill>
                <a:latin typeface="맑은 고딕"/>
                <a:ea typeface="맑은 고딕"/>
                <a:cs typeface="맑은 고딕"/>
                <a:sym typeface="맑은 고딕"/>
              </a:endParaRPr>
            </a:p>
          </p:txBody>
        </p:sp>
      </p:grpSp>
      <p:sp>
        <p:nvSpPr>
          <p:cNvPr id="163" name="Google Shape;156;p18"/>
          <p:cNvSpPr txBox="1"/>
          <p:nvPr/>
        </p:nvSpPr>
        <p:spPr>
          <a:xfrm>
            <a:off x="0" y="145458"/>
            <a:ext cx="3898325" cy="57651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02. Block Diagram</a:t>
            </a:r>
            <a:endParaRPr lang="en-US" altLang="ko-KR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4953000" y="909604"/>
            <a:ext cx="1027339" cy="301432"/>
          </a:xfrm>
          <a:prstGeom prst="rect">
            <a:avLst/>
          </a:prstGeom>
          <a:solidFill>
            <a:srgbClr val="f7f7f7"/>
          </a:solidFill>
          <a:ln>
            <a:solidFill>
              <a:srgbClr val="f7f7f7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366</ep:Words>
  <ep:PresentationFormat>A4 용지(210x297mm)</ep:PresentationFormat>
  <ep:Paragraphs>108</ep:Paragraphs>
  <ep:Slides>27</ep:Slides>
  <ep:Notes>27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kccistc</dc:creator>
  <cp:lastModifiedBy>ASUS</cp:lastModifiedBy>
  <dcterms:modified xsi:type="dcterms:W3CDTF">2025-04-14T12:42:13.067</dcterms:modified>
  <cp:revision>84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